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" charset="1" panose="020B0503030501040103"/>
      <p:regular r:id="rId19"/>
    </p:embeddedFont>
    <p:embeddedFont>
      <p:font typeface="Neue Machina Ultra-Bold" charset="1" panose="000009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VAGGLVhFbj0.mp4" Type="http://schemas.openxmlformats.org/officeDocument/2006/relationships/video"/><Relationship Id="rId8" Target="../media/VAGGLVhFbj0.mp4" Type="http://schemas.microsoft.com/office/2007/relationships/media"/><Relationship Id="rId9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7.jpeg" Type="http://schemas.openxmlformats.org/officeDocument/2006/relationships/image"/><Relationship Id="rId5" Target="../media/VAGGLgJOU0U.mp4" Type="http://schemas.openxmlformats.org/officeDocument/2006/relationships/video"/><Relationship Id="rId6" Target="../media/VAGGLgJOU0U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8.jpeg" Type="http://schemas.openxmlformats.org/officeDocument/2006/relationships/image"/><Relationship Id="rId5" Target="../media/VAGGLkIMJRk.mp4" Type="http://schemas.openxmlformats.org/officeDocument/2006/relationships/video"/><Relationship Id="rId6" Target="../media/VAGGLkIMJR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25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2336435" y="6819843"/>
            <a:ext cx="3630634" cy="3639734"/>
          </a:xfrm>
          <a:custGeom>
            <a:avLst/>
            <a:gdLst/>
            <a:ahLst/>
            <a:cxnLst/>
            <a:rect r="r" b="b" t="t" l="l"/>
            <a:pathLst>
              <a:path h="3639734" w="3630634">
                <a:moveTo>
                  <a:pt x="0" y="0"/>
                </a:moveTo>
                <a:lnTo>
                  <a:pt x="3630635" y="0"/>
                </a:lnTo>
                <a:lnTo>
                  <a:pt x="3630635" y="3639734"/>
                </a:lnTo>
                <a:lnTo>
                  <a:pt x="0" y="3639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21758" y="6692342"/>
            <a:ext cx="5244484" cy="912295"/>
            <a:chOff x="0" y="0"/>
            <a:chExt cx="1381263" cy="240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1263" cy="240275"/>
            </a:xfrm>
            <a:custGeom>
              <a:avLst/>
              <a:gdLst/>
              <a:ahLst/>
              <a:cxnLst/>
              <a:rect r="r" b="b" t="t" l="l"/>
              <a:pathLst>
                <a:path h="240275" w="1381263">
                  <a:moveTo>
                    <a:pt x="75286" y="0"/>
                  </a:moveTo>
                  <a:lnTo>
                    <a:pt x="1305977" y="0"/>
                  </a:lnTo>
                  <a:cubicBezTo>
                    <a:pt x="1325944" y="0"/>
                    <a:pt x="1345093" y="7932"/>
                    <a:pt x="1359212" y="22051"/>
                  </a:cubicBezTo>
                  <a:cubicBezTo>
                    <a:pt x="1373331" y="36170"/>
                    <a:pt x="1381263" y="55319"/>
                    <a:pt x="1381263" y="75286"/>
                  </a:cubicBezTo>
                  <a:lnTo>
                    <a:pt x="1381263" y="164989"/>
                  </a:lnTo>
                  <a:cubicBezTo>
                    <a:pt x="1381263" y="206569"/>
                    <a:pt x="1347556" y="240275"/>
                    <a:pt x="1305977" y="240275"/>
                  </a:cubicBezTo>
                  <a:lnTo>
                    <a:pt x="75286" y="240275"/>
                  </a:lnTo>
                  <a:cubicBezTo>
                    <a:pt x="33707" y="240275"/>
                    <a:pt x="0" y="206569"/>
                    <a:pt x="0" y="164989"/>
                  </a:cubicBezTo>
                  <a:lnTo>
                    <a:pt x="0" y="75286"/>
                  </a:lnTo>
                  <a:cubicBezTo>
                    <a:pt x="0" y="33707"/>
                    <a:pt x="33707" y="0"/>
                    <a:pt x="75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81263" cy="27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90677" y="8639710"/>
            <a:ext cx="3032188" cy="803194"/>
            <a:chOff x="0" y="0"/>
            <a:chExt cx="798601" cy="2115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601" cy="211541"/>
            </a:xfrm>
            <a:custGeom>
              <a:avLst/>
              <a:gdLst/>
              <a:ahLst/>
              <a:cxnLst/>
              <a:rect r="r" b="b" t="t" l="l"/>
              <a:pathLst>
                <a:path h="211541" w="798601">
                  <a:moveTo>
                    <a:pt x="105770" y="0"/>
                  </a:moveTo>
                  <a:lnTo>
                    <a:pt x="692831" y="0"/>
                  </a:lnTo>
                  <a:cubicBezTo>
                    <a:pt x="751246" y="0"/>
                    <a:pt x="798601" y="47355"/>
                    <a:pt x="798601" y="105770"/>
                  </a:cubicBezTo>
                  <a:lnTo>
                    <a:pt x="798601" y="105770"/>
                  </a:lnTo>
                  <a:cubicBezTo>
                    <a:pt x="798601" y="164186"/>
                    <a:pt x="751246" y="211541"/>
                    <a:pt x="692831" y="211541"/>
                  </a:cubicBezTo>
                  <a:lnTo>
                    <a:pt x="105770" y="211541"/>
                  </a:lnTo>
                  <a:cubicBezTo>
                    <a:pt x="47355" y="211541"/>
                    <a:pt x="0" y="164186"/>
                    <a:pt x="0" y="105770"/>
                  </a:cubicBezTo>
                  <a:lnTo>
                    <a:pt x="0" y="105770"/>
                  </a:lnTo>
                  <a:cubicBezTo>
                    <a:pt x="0" y="47355"/>
                    <a:pt x="47355" y="0"/>
                    <a:pt x="105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98601" cy="249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85885" y="0"/>
            <a:ext cx="2302115" cy="2302115"/>
          </a:xfrm>
          <a:custGeom>
            <a:avLst/>
            <a:gdLst/>
            <a:ahLst/>
            <a:cxnLst/>
            <a:rect r="r" b="b" t="t" l="l"/>
            <a:pathLst>
              <a:path h="2302115" w="2302115">
                <a:moveTo>
                  <a:pt x="0" y="0"/>
                </a:moveTo>
                <a:lnTo>
                  <a:pt x="2302115" y="0"/>
                </a:lnTo>
                <a:lnTo>
                  <a:pt x="2302115" y="2302115"/>
                </a:lnTo>
                <a:lnTo>
                  <a:pt x="0" y="2302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39203" y="0"/>
            <a:ext cx="4197875" cy="3148406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4231618" y="6391705"/>
            <a:ext cx="3508534" cy="3155439"/>
          </a:xfrm>
          <a:custGeom>
            <a:avLst/>
            <a:gdLst/>
            <a:ahLst/>
            <a:cxnLst/>
            <a:rect r="r" b="b" t="t" l="l"/>
            <a:pathLst>
              <a:path h="3155439" w="3508534">
                <a:moveTo>
                  <a:pt x="0" y="0"/>
                </a:moveTo>
                <a:lnTo>
                  <a:pt x="3508534" y="0"/>
                </a:lnTo>
                <a:lnTo>
                  <a:pt x="3508534" y="3155439"/>
                </a:lnTo>
                <a:lnTo>
                  <a:pt x="0" y="31554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69810" y="8009283"/>
            <a:ext cx="3020868" cy="2422187"/>
          </a:xfrm>
          <a:custGeom>
            <a:avLst/>
            <a:gdLst/>
            <a:ahLst/>
            <a:cxnLst/>
            <a:rect r="r" b="b" t="t" l="l"/>
            <a:pathLst>
              <a:path h="2422187" w="3020868">
                <a:moveTo>
                  <a:pt x="0" y="0"/>
                </a:moveTo>
                <a:lnTo>
                  <a:pt x="3020867" y="0"/>
                </a:lnTo>
                <a:lnTo>
                  <a:pt x="3020867" y="2422186"/>
                </a:lnTo>
                <a:lnTo>
                  <a:pt x="0" y="2422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420570" y="6657318"/>
            <a:ext cx="48771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Pitch Deck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8354" y="8824138"/>
            <a:ext cx="2516834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9B61A"/>
                </a:solidFill>
                <a:latin typeface="Canva Sans"/>
              </a:rPr>
              <a:t>Edna Wanjiku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88741" y="4200656"/>
            <a:ext cx="12638527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Neue Machina Ultra-Bold"/>
              </a:rPr>
              <a:t>TransitWallet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94200" y="9008401"/>
            <a:ext cx="1596769" cy="499798"/>
            <a:chOff x="0" y="0"/>
            <a:chExt cx="420548" cy="1316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93800" y="6026318"/>
            <a:ext cx="1598574" cy="1598574"/>
          </a:xfrm>
          <a:custGeom>
            <a:avLst/>
            <a:gdLst/>
            <a:ahLst/>
            <a:cxnLst/>
            <a:rect r="r" b="b" t="t" l="l"/>
            <a:pathLst>
              <a:path h="1598574" w="1598574">
                <a:moveTo>
                  <a:pt x="0" y="0"/>
                </a:moveTo>
                <a:lnTo>
                  <a:pt x="1598574" y="0"/>
                </a:lnTo>
                <a:lnTo>
                  <a:pt x="1598574" y="1598573"/>
                </a:lnTo>
                <a:lnTo>
                  <a:pt x="0" y="159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04374" y="4427744"/>
            <a:ext cx="1598574" cy="1598574"/>
          </a:xfrm>
          <a:custGeom>
            <a:avLst/>
            <a:gdLst/>
            <a:ahLst/>
            <a:cxnLst/>
            <a:rect r="r" b="b" t="t" l="l"/>
            <a:pathLst>
              <a:path h="1598574" w="1598574">
                <a:moveTo>
                  <a:pt x="0" y="0"/>
                </a:moveTo>
                <a:lnTo>
                  <a:pt x="1598574" y="0"/>
                </a:lnTo>
                <a:lnTo>
                  <a:pt x="1598574" y="1598574"/>
                </a:lnTo>
                <a:lnTo>
                  <a:pt x="0" y="159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92584" y="9121459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3B79F4"/>
                </a:solidFill>
                <a:latin typeface="Canva Sans"/>
              </a:rPr>
              <a:t>/10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84296" y="705908"/>
            <a:ext cx="1350879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0191" y="9121459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08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20191" y="1915583"/>
            <a:ext cx="15048996" cy="8214224"/>
            <a:chOff x="0" y="0"/>
            <a:chExt cx="3963521" cy="21634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63522" cy="2163417"/>
            </a:xfrm>
            <a:custGeom>
              <a:avLst/>
              <a:gdLst/>
              <a:ahLst/>
              <a:cxnLst/>
              <a:rect r="r" b="b" t="t" l="l"/>
              <a:pathLst>
                <a:path h="2163417" w="3963522">
                  <a:moveTo>
                    <a:pt x="26237" y="0"/>
                  </a:moveTo>
                  <a:lnTo>
                    <a:pt x="3937285" y="0"/>
                  </a:lnTo>
                  <a:cubicBezTo>
                    <a:pt x="3951775" y="0"/>
                    <a:pt x="3963522" y="11747"/>
                    <a:pt x="3963522" y="26237"/>
                  </a:cubicBezTo>
                  <a:lnTo>
                    <a:pt x="3963522" y="2137180"/>
                  </a:lnTo>
                  <a:cubicBezTo>
                    <a:pt x="3963522" y="2144139"/>
                    <a:pt x="3960757" y="2150812"/>
                    <a:pt x="3955837" y="2155732"/>
                  </a:cubicBezTo>
                  <a:cubicBezTo>
                    <a:pt x="3950917" y="2160653"/>
                    <a:pt x="3944243" y="2163417"/>
                    <a:pt x="3937285" y="2163417"/>
                  </a:cubicBezTo>
                  <a:lnTo>
                    <a:pt x="26237" y="2163417"/>
                  </a:lnTo>
                  <a:cubicBezTo>
                    <a:pt x="11747" y="2163417"/>
                    <a:pt x="0" y="2151670"/>
                    <a:pt x="0" y="2137180"/>
                  </a:cubicBezTo>
                  <a:lnTo>
                    <a:pt x="0" y="26237"/>
                  </a:lnTo>
                  <a:cubicBezTo>
                    <a:pt x="0" y="11747"/>
                    <a:pt x="11747" y="0"/>
                    <a:pt x="26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963521" cy="2201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Integration Complexity: Integrating multiple payment channels (digital wallets, cards, mobile gateways) and ensuring seamless communication between them poses a significant technical challenge. 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USSD Implementation: Implementing offline USSD payments requires coordination with telecom providers and adherence to specific protocols, adding complexity to the development process.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 Real-Time Updates: Ensuring real-time account management features, such as transaction alerts and balance updates, demands robust backend infrastructure and efficient data processing mechanisms.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5193713" y="842341"/>
            <a:ext cx="5205041" cy="13177320"/>
          </a:xfrm>
          <a:custGeom>
            <a:avLst/>
            <a:gdLst/>
            <a:ahLst/>
            <a:cxnLst/>
            <a:rect r="r" b="b" t="t" l="l"/>
            <a:pathLst>
              <a:path h="13177320" w="5205041">
                <a:moveTo>
                  <a:pt x="0" y="0"/>
                </a:moveTo>
                <a:lnTo>
                  <a:pt x="5205042" y="0"/>
                </a:lnTo>
                <a:lnTo>
                  <a:pt x="5205042" y="13177320"/>
                </a:lnTo>
                <a:lnTo>
                  <a:pt x="0" y="1317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68954" y="1862114"/>
            <a:ext cx="2341108" cy="2346975"/>
          </a:xfrm>
          <a:custGeom>
            <a:avLst/>
            <a:gdLst/>
            <a:ahLst/>
            <a:cxnLst/>
            <a:rect r="r" b="b" t="t" l="l"/>
            <a:pathLst>
              <a:path h="2346975" w="2341108">
                <a:moveTo>
                  <a:pt x="0" y="0"/>
                </a:moveTo>
                <a:lnTo>
                  <a:pt x="2341108" y="0"/>
                </a:lnTo>
                <a:lnTo>
                  <a:pt x="2341108" y="2346975"/>
                </a:lnTo>
                <a:lnTo>
                  <a:pt x="0" y="2346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52871" y="1522531"/>
            <a:ext cx="1172063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ONGOING PLANS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72703" y="3383392"/>
            <a:ext cx="14353517" cy="5327148"/>
            <a:chOff x="0" y="0"/>
            <a:chExt cx="3780350" cy="14030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80350" cy="1403035"/>
            </a:xfrm>
            <a:custGeom>
              <a:avLst/>
              <a:gdLst/>
              <a:ahLst/>
              <a:cxnLst/>
              <a:rect r="r" b="b" t="t" l="l"/>
              <a:pathLst>
                <a:path h="1403035" w="3780350">
                  <a:moveTo>
                    <a:pt x="27508" y="0"/>
                  </a:moveTo>
                  <a:lnTo>
                    <a:pt x="3752842" y="0"/>
                  </a:lnTo>
                  <a:cubicBezTo>
                    <a:pt x="3760138" y="0"/>
                    <a:pt x="3767134" y="2898"/>
                    <a:pt x="3772293" y="8057"/>
                  </a:cubicBezTo>
                  <a:cubicBezTo>
                    <a:pt x="3777452" y="13216"/>
                    <a:pt x="3780350" y="20212"/>
                    <a:pt x="3780350" y="27508"/>
                  </a:cubicBezTo>
                  <a:lnTo>
                    <a:pt x="3780350" y="1375527"/>
                  </a:lnTo>
                  <a:cubicBezTo>
                    <a:pt x="3780350" y="1390719"/>
                    <a:pt x="3768034" y="1403035"/>
                    <a:pt x="3752842" y="1403035"/>
                  </a:cubicBezTo>
                  <a:lnTo>
                    <a:pt x="27508" y="1403035"/>
                  </a:lnTo>
                  <a:cubicBezTo>
                    <a:pt x="12316" y="1403035"/>
                    <a:pt x="0" y="1390719"/>
                    <a:pt x="0" y="1375527"/>
                  </a:cubicBezTo>
                  <a:lnTo>
                    <a:pt x="0" y="27508"/>
                  </a:lnTo>
                  <a:cubicBezTo>
                    <a:pt x="0" y="12316"/>
                    <a:pt x="12316" y="0"/>
                    <a:pt x="275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780350" cy="1441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72703" y="3786505"/>
            <a:ext cx="14353517" cy="435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8451" indent="-299226" lvl="1">
              <a:lnSpc>
                <a:spcPts val="3880"/>
              </a:lnSpc>
              <a:buFont typeface="Arial"/>
              <a:buChar char="•"/>
            </a:pPr>
          </a:p>
          <a:p>
            <a:pPr algn="ctr" marL="598451" indent="-299226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FFFFFF"/>
                </a:solidFill>
                <a:latin typeface="Canva Sans"/>
              </a:rPr>
              <a:t>Continuous Improvement: Continuously enhancing the UI for a better user experience and seamless integration with new payment methods and features.</a:t>
            </a:r>
          </a:p>
          <a:p>
            <a:pPr algn="ctr" marL="598451" indent="-299226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FFFFFF"/>
                </a:solidFill>
                <a:latin typeface="Canva Sans"/>
              </a:rPr>
              <a:t>Data Encryption: Implementing robust encryption protocols and security measures to safeguard user payment information and ensure compliance with data protection regulations.</a:t>
            </a:r>
          </a:p>
          <a:p>
            <a:pPr algn="ctr" marL="598451" indent="-299226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FFFFFF"/>
                </a:solidFill>
                <a:latin typeface="Canva Sans"/>
              </a:rPr>
              <a:t>Regular Testing: Conducting thorough testing, including unit tests, integration tests, and security audits, to identify and address any vulnerabilities before launching the application.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468954" y="1862114"/>
            <a:ext cx="2341108" cy="2346975"/>
          </a:xfrm>
          <a:custGeom>
            <a:avLst/>
            <a:gdLst/>
            <a:ahLst/>
            <a:cxnLst/>
            <a:rect r="r" b="b" t="t" l="l"/>
            <a:pathLst>
              <a:path h="2346975" w="2341108">
                <a:moveTo>
                  <a:pt x="0" y="0"/>
                </a:moveTo>
                <a:lnTo>
                  <a:pt x="2341108" y="0"/>
                </a:lnTo>
                <a:lnTo>
                  <a:pt x="2341108" y="2346975"/>
                </a:lnTo>
                <a:lnTo>
                  <a:pt x="0" y="23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76832" y="8122354"/>
            <a:ext cx="1911168" cy="1911168"/>
          </a:xfrm>
          <a:custGeom>
            <a:avLst/>
            <a:gdLst/>
            <a:ahLst/>
            <a:cxnLst/>
            <a:rect r="r" b="b" t="t" l="l"/>
            <a:pathLst>
              <a:path h="1911168" w="1911168">
                <a:moveTo>
                  <a:pt x="0" y="0"/>
                </a:moveTo>
                <a:lnTo>
                  <a:pt x="1911168" y="0"/>
                </a:lnTo>
                <a:lnTo>
                  <a:pt x="1911168" y="1911168"/>
                </a:lnTo>
                <a:lnTo>
                  <a:pt x="0" y="191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38277" y="150749"/>
            <a:ext cx="1642046" cy="1303374"/>
          </a:xfrm>
          <a:custGeom>
            <a:avLst/>
            <a:gdLst/>
            <a:ahLst/>
            <a:cxnLst/>
            <a:rect r="r" b="b" t="t" l="l"/>
            <a:pathLst>
              <a:path h="1303374" w="1642046">
                <a:moveTo>
                  <a:pt x="0" y="0"/>
                </a:moveTo>
                <a:lnTo>
                  <a:pt x="1642046" y="0"/>
                </a:lnTo>
                <a:lnTo>
                  <a:pt x="1642046" y="1303374"/>
                </a:lnTo>
                <a:lnTo>
                  <a:pt x="0" y="1303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51770" y="955497"/>
            <a:ext cx="11553433" cy="114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8"/>
              </a:lnSpc>
            </a:pPr>
            <a:r>
              <a:rPr lang="en-US" sz="8418">
                <a:solidFill>
                  <a:srgbClr val="FFFFFF"/>
                </a:solidFill>
                <a:latin typeface="Neue Machina Ultra-Bold"/>
              </a:rPr>
              <a:t>IN HOPE FOR 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97186" y="2795206"/>
            <a:ext cx="14004065" cy="6724957"/>
            <a:chOff x="0" y="0"/>
            <a:chExt cx="3688313" cy="17711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88314" cy="1771182"/>
            </a:xfrm>
            <a:custGeom>
              <a:avLst/>
              <a:gdLst/>
              <a:ahLst/>
              <a:cxnLst/>
              <a:rect r="r" b="b" t="t" l="l"/>
              <a:pathLst>
                <a:path h="1771182" w="3688314">
                  <a:moveTo>
                    <a:pt x="28195" y="0"/>
                  </a:moveTo>
                  <a:lnTo>
                    <a:pt x="3660119" y="0"/>
                  </a:lnTo>
                  <a:cubicBezTo>
                    <a:pt x="3667597" y="0"/>
                    <a:pt x="3674768" y="2970"/>
                    <a:pt x="3680056" y="8258"/>
                  </a:cubicBezTo>
                  <a:cubicBezTo>
                    <a:pt x="3685343" y="13545"/>
                    <a:pt x="3688314" y="20717"/>
                    <a:pt x="3688314" y="28195"/>
                  </a:cubicBezTo>
                  <a:lnTo>
                    <a:pt x="3688314" y="1742988"/>
                  </a:lnTo>
                  <a:cubicBezTo>
                    <a:pt x="3688314" y="1758559"/>
                    <a:pt x="3675690" y="1771182"/>
                    <a:pt x="3660119" y="1771182"/>
                  </a:cubicBezTo>
                  <a:lnTo>
                    <a:pt x="28195" y="1771182"/>
                  </a:lnTo>
                  <a:cubicBezTo>
                    <a:pt x="20717" y="1771182"/>
                    <a:pt x="13545" y="1768212"/>
                    <a:pt x="8258" y="1762924"/>
                  </a:cubicBezTo>
                  <a:cubicBezTo>
                    <a:pt x="2970" y="1757637"/>
                    <a:pt x="0" y="1750465"/>
                    <a:pt x="0" y="1742988"/>
                  </a:cubicBezTo>
                  <a:lnTo>
                    <a:pt x="0" y="28195"/>
                  </a:lnTo>
                  <a:cubicBezTo>
                    <a:pt x="0" y="20717"/>
                    <a:pt x="2970" y="13545"/>
                    <a:pt x="8258" y="8258"/>
                  </a:cubicBezTo>
                  <a:cubicBezTo>
                    <a:pt x="13545" y="2970"/>
                    <a:pt x="20717" y="0"/>
                    <a:pt x="2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688313" cy="1809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07651" y="4161464"/>
            <a:ext cx="13640067" cy="276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3912" indent="-246956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FFFFFF"/>
                </a:solidFill>
                <a:latin typeface="Canva Sans"/>
              </a:rPr>
              <a:t>Comprehensive Testing: Ensuring thorough testing across all aspects of the application, including functionality, security, and user experience, to guarantee a stable and reliable product.</a:t>
            </a:r>
          </a:p>
          <a:p>
            <a:pPr algn="ctr" marL="493912" indent="-246956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FFFFFF"/>
                </a:solidFill>
                <a:latin typeface="Canva Sans"/>
              </a:rPr>
              <a:t>User Feedback Integration: Incorporating user feedback during the testing phase to address any usability issues and refine the application further.</a:t>
            </a:r>
          </a:p>
          <a:p>
            <a:pPr algn="ctr" marL="493912" indent="-246956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FFFFFF"/>
                </a:solidFill>
                <a:latin typeface="Canva Sans"/>
              </a:rPr>
              <a:t>Successful Launch: Deploying the application to the app stores and promoting it effectively to attract users, aiming for a successful launch with positive user reception and adoption.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7316" y="110784"/>
            <a:ext cx="6223325" cy="37339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20335" y="3616179"/>
            <a:ext cx="3701821" cy="208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6"/>
              </a:lnSpc>
              <a:spcBef>
                <a:spcPct val="0"/>
              </a:spcBef>
            </a:pPr>
            <a:r>
              <a:rPr lang="en-US" sz="12340">
                <a:solidFill>
                  <a:srgbClr val="000000"/>
                </a:solidFill>
                <a:latin typeface="Canva Sans"/>
              </a:rPr>
              <a:t>Q&amp; 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07574" y="1070063"/>
            <a:ext cx="7414860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Purpose</a:t>
            </a:r>
          </a:p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Statement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80182" y="7810752"/>
            <a:ext cx="1613618" cy="1613618"/>
          </a:xfrm>
          <a:custGeom>
            <a:avLst/>
            <a:gdLst/>
            <a:ahLst/>
            <a:cxnLst/>
            <a:rect r="r" b="b" t="t" l="l"/>
            <a:pathLst>
              <a:path h="1613618" w="1613618">
                <a:moveTo>
                  <a:pt x="0" y="0"/>
                </a:moveTo>
                <a:lnTo>
                  <a:pt x="1613618" y="0"/>
                </a:lnTo>
                <a:lnTo>
                  <a:pt x="1613618" y="1613618"/>
                </a:lnTo>
                <a:lnTo>
                  <a:pt x="0" y="161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4200" y="4762050"/>
            <a:ext cx="11629622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Transit Wallet: Is dedicated to revolutionizing the public transportation payment experience by offering a secure, convenient, and versatile platform for managing transport payments. The app supports both online and offline transactions, ensuring seamless payment processes through mobile payment gateways and USSD codes. By providing real-time account updates and a user-friendly interface, Transit Wallet aims to enhance the efficiency and accessibility of public transport systems, fostering a more connected and convenient commuting experience.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1119533"/>
            <a:ext cx="1711309" cy="1715598"/>
          </a:xfrm>
          <a:custGeom>
            <a:avLst/>
            <a:gdLst/>
            <a:ahLst/>
            <a:cxnLst/>
            <a:rect r="r" b="b" t="t" l="l"/>
            <a:pathLst>
              <a:path h="1715598" w="1711309">
                <a:moveTo>
                  <a:pt x="0" y="0"/>
                </a:moveTo>
                <a:lnTo>
                  <a:pt x="1711309" y="0"/>
                </a:lnTo>
                <a:lnTo>
                  <a:pt x="1711309" y="1715597"/>
                </a:lnTo>
                <a:lnTo>
                  <a:pt x="0" y="171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00505" y="2453078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00505" y="4448731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00505" y="6497122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317473" y="2453078"/>
            <a:ext cx="1666391" cy="16663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17473" y="4448731"/>
            <a:ext cx="1666391" cy="16663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17473" y="6444384"/>
            <a:ext cx="1666391" cy="16663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794997" y="2890669"/>
            <a:ext cx="738912" cy="738912"/>
          </a:xfrm>
          <a:custGeom>
            <a:avLst/>
            <a:gdLst/>
            <a:ahLst/>
            <a:cxnLst/>
            <a:rect r="r" b="b" t="t" l="l"/>
            <a:pathLst>
              <a:path h="738912" w="738912">
                <a:moveTo>
                  <a:pt x="0" y="0"/>
                </a:moveTo>
                <a:lnTo>
                  <a:pt x="738912" y="0"/>
                </a:lnTo>
                <a:lnTo>
                  <a:pt x="738912" y="738912"/>
                </a:lnTo>
                <a:lnTo>
                  <a:pt x="0" y="738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794997" y="4890323"/>
            <a:ext cx="745265" cy="763307"/>
          </a:xfrm>
          <a:custGeom>
            <a:avLst/>
            <a:gdLst/>
            <a:ahLst/>
            <a:cxnLst/>
            <a:rect r="r" b="b" t="t" l="l"/>
            <a:pathLst>
              <a:path h="763307" w="745265">
                <a:moveTo>
                  <a:pt x="0" y="0"/>
                </a:moveTo>
                <a:lnTo>
                  <a:pt x="745265" y="0"/>
                </a:lnTo>
                <a:lnTo>
                  <a:pt x="745265" y="763307"/>
                </a:lnTo>
                <a:lnTo>
                  <a:pt x="0" y="76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75259" y="6948145"/>
            <a:ext cx="740606" cy="690783"/>
          </a:xfrm>
          <a:custGeom>
            <a:avLst/>
            <a:gdLst/>
            <a:ahLst/>
            <a:cxnLst/>
            <a:rect r="r" b="b" t="t" l="l"/>
            <a:pathLst>
              <a:path h="690783" w="740606">
                <a:moveTo>
                  <a:pt x="0" y="0"/>
                </a:moveTo>
                <a:lnTo>
                  <a:pt x="740606" y="0"/>
                </a:lnTo>
                <a:lnTo>
                  <a:pt x="740606" y="690783"/>
                </a:lnTo>
                <a:lnTo>
                  <a:pt x="0" y="69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495252" y="8650235"/>
            <a:ext cx="997098" cy="999597"/>
          </a:xfrm>
          <a:custGeom>
            <a:avLst/>
            <a:gdLst/>
            <a:ahLst/>
            <a:cxnLst/>
            <a:rect r="r" b="b" t="t" l="l"/>
            <a:pathLst>
              <a:path h="999597" w="997098">
                <a:moveTo>
                  <a:pt x="0" y="0"/>
                </a:moveTo>
                <a:lnTo>
                  <a:pt x="997097" y="0"/>
                </a:lnTo>
                <a:lnTo>
                  <a:pt x="997097" y="999597"/>
                </a:lnTo>
                <a:lnTo>
                  <a:pt x="0" y="999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462615" y="3014901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64089" y="977636"/>
            <a:ext cx="1061427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141D3A"/>
                </a:solidFill>
                <a:latin typeface="Neue Machina Ultra-Bold"/>
              </a:rPr>
              <a:t>The Problem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20614" y="2804944"/>
            <a:ext cx="1134247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41D3A"/>
                </a:solidFill>
                <a:latin typeface="Canva Sans"/>
              </a:rPr>
              <a:t>Inconvenient Payment Methods: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20614" y="4748119"/>
            <a:ext cx="109347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41D3A"/>
                </a:solidFill>
                <a:latin typeface="Canva Sans"/>
              </a:rPr>
              <a:t>Lack of Real-Time Account Management: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20614" y="6796249"/>
            <a:ext cx="111184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41D3A"/>
                </a:solidFill>
                <a:latin typeface="Canva Sans"/>
              </a:rPr>
              <a:t>Security Concerns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99249" y="3381781"/>
            <a:ext cx="9433984" cy="4710612"/>
            <a:chOff x="0" y="0"/>
            <a:chExt cx="2484671" cy="1240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4671" cy="1240655"/>
            </a:xfrm>
            <a:custGeom>
              <a:avLst/>
              <a:gdLst/>
              <a:ahLst/>
              <a:cxnLst/>
              <a:rect r="r" b="b" t="t" l="l"/>
              <a:pathLst>
                <a:path h="1240655" w="2484671">
                  <a:moveTo>
                    <a:pt x="41853" y="0"/>
                  </a:moveTo>
                  <a:lnTo>
                    <a:pt x="2442818" y="0"/>
                  </a:lnTo>
                  <a:cubicBezTo>
                    <a:pt x="2465933" y="0"/>
                    <a:pt x="2484671" y="18738"/>
                    <a:pt x="2484671" y="41853"/>
                  </a:cubicBezTo>
                  <a:lnTo>
                    <a:pt x="2484671" y="1198802"/>
                  </a:lnTo>
                  <a:cubicBezTo>
                    <a:pt x="2484671" y="1209902"/>
                    <a:pt x="2480261" y="1220548"/>
                    <a:pt x="2472412" y="1228397"/>
                  </a:cubicBezTo>
                  <a:cubicBezTo>
                    <a:pt x="2464563" y="1236246"/>
                    <a:pt x="2453918" y="1240655"/>
                    <a:pt x="2442818" y="1240655"/>
                  </a:cubicBezTo>
                  <a:lnTo>
                    <a:pt x="41853" y="1240655"/>
                  </a:lnTo>
                  <a:cubicBezTo>
                    <a:pt x="30753" y="1240655"/>
                    <a:pt x="20107" y="1236246"/>
                    <a:pt x="12258" y="1228397"/>
                  </a:cubicBezTo>
                  <a:cubicBezTo>
                    <a:pt x="4409" y="1220548"/>
                    <a:pt x="0" y="1209902"/>
                    <a:pt x="0" y="1198802"/>
                  </a:cubicBezTo>
                  <a:lnTo>
                    <a:pt x="0" y="41853"/>
                  </a:lnTo>
                  <a:cubicBezTo>
                    <a:pt x="0" y="18738"/>
                    <a:pt x="18738" y="0"/>
                    <a:pt x="4185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84671" cy="127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00310" y="-1719786"/>
            <a:ext cx="7288306" cy="13726571"/>
            <a:chOff x="0" y="0"/>
            <a:chExt cx="1919554" cy="3615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9554" cy="3615229"/>
            </a:xfrm>
            <a:custGeom>
              <a:avLst/>
              <a:gdLst/>
              <a:ahLst/>
              <a:cxnLst/>
              <a:rect r="r" b="b" t="t" l="l"/>
              <a:pathLst>
                <a:path h="3615229" w="1919554">
                  <a:moveTo>
                    <a:pt x="0" y="0"/>
                  </a:moveTo>
                  <a:lnTo>
                    <a:pt x="1919554" y="0"/>
                  </a:lnTo>
                  <a:lnTo>
                    <a:pt x="1919554" y="3615229"/>
                  </a:lnTo>
                  <a:lnTo>
                    <a:pt x="0" y="3615229"/>
                  </a:lnTo>
                  <a:close/>
                </a:path>
              </a:pathLst>
            </a:custGeom>
            <a:solidFill>
              <a:srgbClr val="2E6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19554" cy="365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44000" y="6216457"/>
            <a:ext cx="1928536" cy="871133"/>
          </a:xfrm>
          <a:custGeom>
            <a:avLst/>
            <a:gdLst/>
            <a:ahLst/>
            <a:cxnLst/>
            <a:rect r="r" b="b" t="t" l="l"/>
            <a:pathLst>
              <a:path h="871133" w="1928536">
                <a:moveTo>
                  <a:pt x="0" y="0"/>
                </a:moveTo>
                <a:lnTo>
                  <a:pt x="1928536" y="0"/>
                </a:lnTo>
                <a:lnTo>
                  <a:pt x="1928536" y="871133"/>
                </a:lnTo>
                <a:lnTo>
                  <a:pt x="0" y="87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8416" y="3732952"/>
            <a:ext cx="9645832" cy="24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141D3A"/>
                </a:solidFill>
                <a:latin typeface="Canva Sans"/>
              </a:rPr>
              <a:t>Transit Wallet revolutionizes payment solutions with a seamless mobile app. The app's real-time management ensures instant notifications, balances, and transaction histories, empowering users with transparent expense tracking. With advanced encryption, Transit Wallet guarantees a safe and fraud-free transaction environment.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430494" y="3780577"/>
            <a:ext cx="4971494" cy="496634"/>
            <a:chOff x="0" y="0"/>
            <a:chExt cx="1309365" cy="130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9365" cy="130801"/>
            </a:xfrm>
            <a:custGeom>
              <a:avLst/>
              <a:gdLst/>
              <a:ahLst/>
              <a:cxnLst/>
              <a:rect r="r" b="b" t="t" l="l"/>
              <a:pathLst>
                <a:path h="130801" w="1309365">
                  <a:moveTo>
                    <a:pt x="65400" y="0"/>
                  </a:moveTo>
                  <a:lnTo>
                    <a:pt x="1243964" y="0"/>
                  </a:lnTo>
                  <a:cubicBezTo>
                    <a:pt x="1261309" y="0"/>
                    <a:pt x="1277944" y="6890"/>
                    <a:pt x="1290209" y="19155"/>
                  </a:cubicBezTo>
                  <a:cubicBezTo>
                    <a:pt x="1302474" y="31420"/>
                    <a:pt x="1309365" y="48055"/>
                    <a:pt x="1309365" y="65400"/>
                  </a:cubicBezTo>
                  <a:lnTo>
                    <a:pt x="1309365" y="65400"/>
                  </a:lnTo>
                  <a:cubicBezTo>
                    <a:pt x="1309365" y="82746"/>
                    <a:pt x="1302474" y="99380"/>
                    <a:pt x="1290209" y="111645"/>
                  </a:cubicBezTo>
                  <a:cubicBezTo>
                    <a:pt x="1277944" y="123910"/>
                    <a:pt x="1261309" y="130801"/>
                    <a:pt x="1243964" y="130801"/>
                  </a:cubicBezTo>
                  <a:lnTo>
                    <a:pt x="65400" y="130801"/>
                  </a:lnTo>
                  <a:cubicBezTo>
                    <a:pt x="48055" y="130801"/>
                    <a:pt x="31420" y="123910"/>
                    <a:pt x="19155" y="111645"/>
                  </a:cubicBezTo>
                  <a:cubicBezTo>
                    <a:pt x="6890" y="99380"/>
                    <a:pt x="0" y="82746"/>
                    <a:pt x="0" y="65400"/>
                  </a:cubicBezTo>
                  <a:lnTo>
                    <a:pt x="0" y="65400"/>
                  </a:lnTo>
                  <a:cubicBezTo>
                    <a:pt x="0" y="48055"/>
                    <a:pt x="6890" y="31420"/>
                    <a:pt x="19155" y="19155"/>
                  </a:cubicBezTo>
                  <a:cubicBezTo>
                    <a:pt x="31420" y="6890"/>
                    <a:pt x="48055" y="0"/>
                    <a:pt x="65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09365" cy="168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800310" y="1907248"/>
            <a:ext cx="5632225" cy="6472505"/>
          </a:xfrm>
          <a:custGeom>
            <a:avLst/>
            <a:gdLst/>
            <a:ahLst/>
            <a:cxnLst/>
            <a:rect r="r" b="b" t="t" l="l"/>
            <a:pathLst>
              <a:path h="6472505" w="5632225">
                <a:moveTo>
                  <a:pt x="0" y="0"/>
                </a:moveTo>
                <a:lnTo>
                  <a:pt x="5632225" y="0"/>
                </a:lnTo>
                <a:lnTo>
                  <a:pt x="5632225" y="6472504"/>
                </a:lnTo>
                <a:lnTo>
                  <a:pt x="0" y="6472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13" t="0" r="-811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0832" y="1190625"/>
            <a:ext cx="860463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141D3A"/>
                </a:solidFill>
                <a:latin typeface="Neue Machina Ultra-Bold"/>
              </a:rPr>
              <a:t>The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2810127" y="5772422"/>
            <a:ext cx="1979476" cy="5011331"/>
          </a:xfrm>
          <a:custGeom>
            <a:avLst/>
            <a:gdLst/>
            <a:ahLst/>
            <a:cxnLst/>
            <a:rect r="r" b="b" t="t" l="l"/>
            <a:pathLst>
              <a:path h="5011331" w="1979476">
                <a:moveTo>
                  <a:pt x="0" y="0"/>
                </a:moveTo>
                <a:lnTo>
                  <a:pt x="1979476" y="0"/>
                </a:lnTo>
                <a:lnTo>
                  <a:pt x="1979476" y="5011331"/>
                </a:lnTo>
                <a:lnTo>
                  <a:pt x="0" y="501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240750" y="5772422"/>
            <a:ext cx="1979476" cy="5011331"/>
          </a:xfrm>
          <a:custGeom>
            <a:avLst/>
            <a:gdLst/>
            <a:ahLst/>
            <a:cxnLst/>
            <a:rect r="r" b="b" t="t" l="l"/>
            <a:pathLst>
              <a:path h="5011331" w="1979476">
                <a:moveTo>
                  <a:pt x="0" y="0"/>
                </a:moveTo>
                <a:lnTo>
                  <a:pt x="1979476" y="0"/>
                </a:lnTo>
                <a:lnTo>
                  <a:pt x="1979476" y="5011331"/>
                </a:lnTo>
                <a:lnTo>
                  <a:pt x="0" y="501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671373" y="5772422"/>
            <a:ext cx="1979476" cy="5011331"/>
          </a:xfrm>
          <a:custGeom>
            <a:avLst/>
            <a:gdLst/>
            <a:ahLst/>
            <a:cxnLst/>
            <a:rect r="r" b="b" t="t" l="l"/>
            <a:pathLst>
              <a:path h="5011331" w="1979476">
                <a:moveTo>
                  <a:pt x="0" y="0"/>
                </a:moveTo>
                <a:lnTo>
                  <a:pt x="1979476" y="0"/>
                </a:lnTo>
                <a:lnTo>
                  <a:pt x="1979476" y="5011331"/>
                </a:lnTo>
                <a:lnTo>
                  <a:pt x="0" y="501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384894" y="1028700"/>
            <a:ext cx="2608906" cy="499798"/>
            <a:chOff x="0" y="0"/>
            <a:chExt cx="687119" cy="1316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7119" cy="131634"/>
            </a:xfrm>
            <a:custGeom>
              <a:avLst/>
              <a:gdLst/>
              <a:ahLst/>
              <a:cxnLst/>
              <a:rect r="r" b="b" t="t" l="l"/>
              <a:pathLst>
                <a:path h="131634" w="687119">
                  <a:moveTo>
                    <a:pt x="65817" y="0"/>
                  </a:moveTo>
                  <a:lnTo>
                    <a:pt x="621302" y="0"/>
                  </a:lnTo>
                  <a:cubicBezTo>
                    <a:pt x="638758" y="0"/>
                    <a:pt x="655499" y="6934"/>
                    <a:pt x="667842" y="19277"/>
                  </a:cubicBezTo>
                  <a:cubicBezTo>
                    <a:pt x="680185" y="31620"/>
                    <a:pt x="687119" y="48361"/>
                    <a:pt x="687119" y="65817"/>
                  </a:cubicBezTo>
                  <a:lnTo>
                    <a:pt x="687119" y="65817"/>
                  </a:lnTo>
                  <a:cubicBezTo>
                    <a:pt x="687119" y="83273"/>
                    <a:pt x="680185" y="100014"/>
                    <a:pt x="667842" y="112357"/>
                  </a:cubicBezTo>
                  <a:cubicBezTo>
                    <a:pt x="655499" y="124700"/>
                    <a:pt x="638758" y="131634"/>
                    <a:pt x="621302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143A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87119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0832" y="2857686"/>
            <a:ext cx="4841791" cy="5609500"/>
            <a:chOff x="0" y="0"/>
            <a:chExt cx="1275204" cy="14773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5204" cy="1477399"/>
            </a:xfrm>
            <a:custGeom>
              <a:avLst/>
              <a:gdLst/>
              <a:ahLst/>
              <a:cxnLst/>
              <a:rect r="r" b="b" t="t" l="l"/>
              <a:pathLst>
                <a:path h="1477399" w="1275204">
                  <a:moveTo>
                    <a:pt x="81548" y="0"/>
                  </a:moveTo>
                  <a:lnTo>
                    <a:pt x="1193656" y="0"/>
                  </a:lnTo>
                  <a:cubicBezTo>
                    <a:pt x="1215284" y="0"/>
                    <a:pt x="1236026" y="8592"/>
                    <a:pt x="1251320" y="23885"/>
                  </a:cubicBezTo>
                  <a:cubicBezTo>
                    <a:pt x="1266613" y="39178"/>
                    <a:pt x="1275204" y="59920"/>
                    <a:pt x="1275204" y="81548"/>
                  </a:cubicBezTo>
                  <a:lnTo>
                    <a:pt x="1275204" y="1395851"/>
                  </a:lnTo>
                  <a:cubicBezTo>
                    <a:pt x="1275204" y="1440889"/>
                    <a:pt x="1238694" y="1477399"/>
                    <a:pt x="1193656" y="1477399"/>
                  </a:cubicBezTo>
                  <a:lnTo>
                    <a:pt x="81548" y="1477399"/>
                  </a:lnTo>
                  <a:cubicBezTo>
                    <a:pt x="36510" y="1477399"/>
                    <a:pt x="0" y="1440889"/>
                    <a:pt x="0" y="1395851"/>
                  </a:cubicBezTo>
                  <a:lnTo>
                    <a:pt x="0" y="81548"/>
                  </a:lnTo>
                  <a:cubicBezTo>
                    <a:pt x="0" y="36510"/>
                    <a:pt x="36510" y="0"/>
                    <a:pt x="81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75204" cy="151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09593" y="2668587"/>
            <a:ext cx="4841791" cy="5609500"/>
            <a:chOff x="0" y="0"/>
            <a:chExt cx="1275204" cy="14773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5204" cy="1477399"/>
            </a:xfrm>
            <a:custGeom>
              <a:avLst/>
              <a:gdLst/>
              <a:ahLst/>
              <a:cxnLst/>
              <a:rect r="r" b="b" t="t" l="l"/>
              <a:pathLst>
                <a:path h="1477399" w="1275204">
                  <a:moveTo>
                    <a:pt x="81548" y="0"/>
                  </a:moveTo>
                  <a:lnTo>
                    <a:pt x="1193656" y="0"/>
                  </a:lnTo>
                  <a:cubicBezTo>
                    <a:pt x="1215284" y="0"/>
                    <a:pt x="1236026" y="8592"/>
                    <a:pt x="1251320" y="23885"/>
                  </a:cubicBezTo>
                  <a:cubicBezTo>
                    <a:pt x="1266613" y="39178"/>
                    <a:pt x="1275204" y="59920"/>
                    <a:pt x="1275204" y="81548"/>
                  </a:cubicBezTo>
                  <a:lnTo>
                    <a:pt x="1275204" y="1395851"/>
                  </a:lnTo>
                  <a:cubicBezTo>
                    <a:pt x="1275204" y="1440889"/>
                    <a:pt x="1238694" y="1477399"/>
                    <a:pt x="1193656" y="1477399"/>
                  </a:cubicBezTo>
                  <a:lnTo>
                    <a:pt x="81548" y="1477399"/>
                  </a:lnTo>
                  <a:cubicBezTo>
                    <a:pt x="36510" y="1477399"/>
                    <a:pt x="0" y="1440889"/>
                    <a:pt x="0" y="1395851"/>
                  </a:cubicBezTo>
                  <a:lnTo>
                    <a:pt x="0" y="81548"/>
                  </a:lnTo>
                  <a:cubicBezTo>
                    <a:pt x="0" y="36510"/>
                    <a:pt x="36510" y="0"/>
                    <a:pt x="81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75204" cy="151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55446" y="2857686"/>
            <a:ext cx="4841791" cy="5609500"/>
            <a:chOff x="0" y="0"/>
            <a:chExt cx="1275204" cy="14773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5204" cy="1477399"/>
            </a:xfrm>
            <a:custGeom>
              <a:avLst/>
              <a:gdLst/>
              <a:ahLst/>
              <a:cxnLst/>
              <a:rect r="r" b="b" t="t" l="l"/>
              <a:pathLst>
                <a:path h="1477399" w="1275204">
                  <a:moveTo>
                    <a:pt x="81548" y="0"/>
                  </a:moveTo>
                  <a:lnTo>
                    <a:pt x="1193656" y="0"/>
                  </a:lnTo>
                  <a:cubicBezTo>
                    <a:pt x="1215284" y="0"/>
                    <a:pt x="1236026" y="8592"/>
                    <a:pt x="1251320" y="23885"/>
                  </a:cubicBezTo>
                  <a:cubicBezTo>
                    <a:pt x="1266613" y="39178"/>
                    <a:pt x="1275204" y="59920"/>
                    <a:pt x="1275204" y="81548"/>
                  </a:cubicBezTo>
                  <a:lnTo>
                    <a:pt x="1275204" y="1395851"/>
                  </a:lnTo>
                  <a:cubicBezTo>
                    <a:pt x="1275204" y="1440889"/>
                    <a:pt x="1238694" y="1477399"/>
                    <a:pt x="1193656" y="1477399"/>
                  </a:cubicBezTo>
                  <a:lnTo>
                    <a:pt x="81548" y="1477399"/>
                  </a:lnTo>
                  <a:cubicBezTo>
                    <a:pt x="36510" y="1477399"/>
                    <a:pt x="0" y="1440889"/>
                    <a:pt x="0" y="1395851"/>
                  </a:cubicBezTo>
                  <a:lnTo>
                    <a:pt x="0" y="81548"/>
                  </a:lnTo>
                  <a:cubicBezTo>
                    <a:pt x="0" y="36510"/>
                    <a:pt x="36510" y="0"/>
                    <a:pt x="81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75204" cy="151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799999">
            <a:off x="16259358" y="9258300"/>
            <a:ext cx="1803940" cy="1431877"/>
          </a:xfrm>
          <a:custGeom>
            <a:avLst/>
            <a:gdLst/>
            <a:ahLst/>
            <a:cxnLst/>
            <a:rect r="r" b="b" t="t" l="l"/>
            <a:pathLst>
              <a:path h="1431877" w="1803940">
                <a:moveTo>
                  <a:pt x="0" y="0"/>
                </a:moveTo>
                <a:lnTo>
                  <a:pt x="1803940" y="0"/>
                </a:lnTo>
                <a:lnTo>
                  <a:pt x="1803940" y="1431877"/>
                </a:lnTo>
                <a:lnTo>
                  <a:pt x="0" y="143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84310" y="3225900"/>
            <a:ext cx="1044965" cy="104496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2264" y="0"/>
                  </a:moveTo>
                  <a:lnTo>
                    <a:pt x="590536" y="0"/>
                  </a:lnTo>
                  <a:cubicBezTo>
                    <a:pt x="649484" y="0"/>
                    <a:pt x="706018" y="23417"/>
                    <a:pt x="747701" y="65099"/>
                  </a:cubicBezTo>
                  <a:cubicBezTo>
                    <a:pt x="789383" y="106782"/>
                    <a:pt x="812800" y="163316"/>
                    <a:pt x="812800" y="222264"/>
                  </a:cubicBezTo>
                  <a:lnTo>
                    <a:pt x="812800" y="590536"/>
                  </a:lnTo>
                  <a:cubicBezTo>
                    <a:pt x="812800" y="649484"/>
                    <a:pt x="789383" y="706018"/>
                    <a:pt x="747701" y="747701"/>
                  </a:cubicBezTo>
                  <a:cubicBezTo>
                    <a:pt x="706018" y="789383"/>
                    <a:pt x="649484" y="812800"/>
                    <a:pt x="590536" y="812800"/>
                  </a:cubicBezTo>
                  <a:lnTo>
                    <a:pt x="222264" y="812800"/>
                  </a:lnTo>
                  <a:cubicBezTo>
                    <a:pt x="163316" y="812800"/>
                    <a:pt x="106782" y="789383"/>
                    <a:pt x="65099" y="747701"/>
                  </a:cubicBezTo>
                  <a:cubicBezTo>
                    <a:pt x="23417" y="706018"/>
                    <a:pt x="0" y="649484"/>
                    <a:pt x="0" y="590536"/>
                  </a:cubicBezTo>
                  <a:lnTo>
                    <a:pt x="0" y="222264"/>
                  </a:lnTo>
                  <a:cubicBezTo>
                    <a:pt x="0" y="163316"/>
                    <a:pt x="23417" y="106782"/>
                    <a:pt x="65099" y="65099"/>
                  </a:cubicBezTo>
                  <a:cubicBezTo>
                    <a:pt x="106782" y="23417"/>
                    <a:pt x="163316" y="0"/>
                    <a:pt x="222264" y="0"/>
                  </a:cubicBezTo>
                  <a:close/>
                </a:path>
              </a:pathLst>
            </a:custGeom>
            <a:solidFill>
              <a:srgbClr val="F9B6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39944" y="3225900"/>
            <a:ext cx="1044965" cy="104496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2264" y="0"/>
                  </a:moveTo>
                  <a:lnTo>
                    <a:pt x="590536" y="0"/>
                  </a:lnTo>
                  <a:cubicBezTo>
                    <a:pt x="649484" y="0"/>
                    <a:pt x="706018" y="23417"/>
                    <a:pt x="747701" y="65099"/>
                  </a:cubicBezTo>
                  <a:cubicBezTo>
                    <a:pt x="789383" y="106782"/>
                    <a:pt x="812800" y="163316"/>
                    <a:pt x="812800" y="222264"/>
                  </a:cubicBezTo>
                  <a:lnTo>
                    <a:pt x="812800" y="590536"/>
                  </a:lnTo>
                  <a:cubicBezTo>
                    <a:pt x="812800" y="649484"/>
                    <a:pt x="789383" y="706018"/>
                    <a:pt x="747701" y="747701"/>
                  </a:cubicBezTo>
                  <a:cubicBezTo>
                    <a:pt x="706018" y="789383"/>
                    <a:pt x="649484" y="812800"/>
                    <a:pt x="590536" y="812800"/>
                  </a:cubicBezTo>
                  <a:lnTo>
                    <a:pt x="222264" y="812800"/>
                  </a:lnTo>
                  <a:cubicBezTo>
                    <a:pt x="163316" y="812800"/>
                    <a:pt x="106782" y="789383"/>
                    <a:pt x="65099" y="747701"/>
                  </a:cubicBezTo>
                  <a:cubicBezTo>
                    <a:pt x="23417" y="706018"/>
                    <a:pt x="0" y="649484"/>
                    <a:pt x="0" y="590536"/>
                  </a:cubicBezTo>
                  <a:lnTo>
                    <a:pt x="0" y="222264"/>
                  </a:lnTo>
                  <a:cubicBezTo>
                    <a:pt x="0" y="163316"/>
                    <a:pt x="23417" y="106782"/>
                    <a:pt x="65099" y="65099"/>
                  </a:cubicBezTo>
                  <a:cubicBezTo>
                    <a:pt x="106782" y="23417"/>
                    <a:pt x="163316" y="0"/>
                    <a:pt x="222264" y="0"/>
                  </a:cubicBezTo>
                  <a:close/>
                </a:path>
              </a:pathLst>
            </a:custGeom>
            <a:solidFill>
              <a:srgbClr val="F9B6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599014" y="3225900"/>
            <a:ext cx="1044965" cy="104496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2264" y="0"/>
                  </a:moveTo>
                  <a:lnTo>
                    <a:pt x="590536" y="0"/>
                  </a:lnTo>
                  <a:cubicBezTo>
                    <a:pt x="649484" y="0"/>
                    <a:pt x="706018" y="23417"/>
                    <a:pt x="747701" y="65099"/>
                  </a:cubicBezTo>
                  <a:cubicBezTo>
                    <a:pt x="789383" y="106782"/>
                    <a:pt x="812800" y="163316"/>
                    <a:pt x="812800" y="222264"/>
                  </a:cubicBezTo>
                  <a:lnTo>
                    <a:pt x="812800" y="590536"/>
                  </a:lnTo>
                  <a:cubicBezTo>
                    <a:pt x="812800" y="649484"/>
                    <a:pt x="789383" y="706018"/>
                    <a:pt x="747701" y="747701"/>
                  </a:cubicBezTo>
                  <a:cubicBezTo>
                    <a:pt x="706018" y="789383"/>
                    <a:pt x="649484" y="812800"/>
                    <a:pt x="590536" y="812800"/>
                  </a:cubicBezTo>
                  <a:lnTo>
                    <a:pt x="222264" y="812800"/>
                  </a:lnTo>
                  <a:cubicBezTo>
                    <a:pt x="163316" y="812800"/>
                    <a:pt x="106782" y="789383"/>
                    <a:pt x="65099" y="747701"/>
                  </a:cubicBezTo>
                  <a:cubicBezTo>
                    <a:pt x="23417" y="706018"/>
                    <a:pt x="0" y="649484"/>
                    <a:pt x="0" y="590536"/>
                  </a:cubicBezTo>
                  <a:lnTo>
                    <a:pt x="0" y="222264"/>
                  </a:lnTo>
                  <a:cubicBezTo>
                    <a:pt x="0" y="163316"/>
                    <a:pt x="23417" y="106782"/>
                    <a:pt x="65099" y="65099"/>
                  </a:cubicBezTo>
                  <a:cubicBezTo>
                    <a:pt x="106782" y="23417"/>
                    <a:pt x="163316" y="0"/>
                    <a:pt x="222264" y="0"/>
                  </a:cubicBezTo>
                  <a:close/>
                </a:path>
              </a:pathLst>
            </a:custGeom>
            <a:solidFill>
              <a:srgbClr val="F9B6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5400000">
            <a:off x="10404465" y="-606361"/>
            <a:ext cx="2320861" cy="2320861"/>
          </a:xfrm>
          <a:custGeom>
            <a:avLst/>
            <a:gdLst/>
            <a:ahLst/>
            <a:cxnLst/>
            <a:rect r="r" b="b" t="t" l="l"/>
            <a:pathLst>
              <a:path h="2320861" w="2320861">
                <a:moveTo>
                  <a:pt x="0" y="0"/>
                </a:moveTo>
                <a:lnTo>
                  <a:pt x="2320861" y="0"/>
                </a:lnTo>
                <a:lnTo>
                  <a:pt x="2320861" y="2320861"/>
                </a:lnTo>
                <a:lnTo>
                  <a:pt x="0" y="2320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860939" y="3319111"/>
            <a:ext cx="833465" cy="801642"/>
          </a:xfrm>
          <a:custGeom>
            <a:avLst/>
            <a:gdLst/>
            <a:ahLst/>
            <a:cxnLst/>
            <a:rect r="r" b="b" t="t" l="l"/>
            <a:pathLst>
              <a:path h="801642" w="833465">
                <a:moveTo>
                  <a:pt x="0" y="0"/>
                </a:moveTo>
                <a:lnTo>
                  <a:pt x="833465" y="0"/>
                </a:lnTo>
                <a:lnTo>
                  <a:pt x="833465" y="801642"/>
                </a:lnTo>
                <a:lnTo>
                  <a:pt x="0" y="80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585153" y="3130632"/>
            <a:ext cx="752492" cy="990121"/>
          </a:xfrm>
          <a:custGeom>
            <a:avLst/>
            <a:gdLst/>
            <a:ahLst/>
            <a:cxnLst/>
            <a:rect r="r" b="b" t="t" l="l"/>
            <a:pathLst>
              <a:path h="990121" w="752492">
                <a:moveTo>
                  <a:pt x="0" y="0"/>
                </a:moveTo>
                <a:lnTo>
                  <a:pt x="752492" y="0"/>
                </a:lnTo>
                <a:lnTo>
                  <a:pt x="752492" y="990121"/>
                </a:lnTo>
                <a:lnTo>
                  <a:pt x="0" y="990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18104" y="2960790"/>
            <a:ext cx="912393" cy="1001629"/>
          </a:xfrm>
          <a:custGeom>
            <a:avLst/>
            <a:gdLst/>
            <a:ahLst/>
            <a:cxnLst/>
            <a:rect r="r" b="b" t="t" l="l"/>
            <a:pathLst>
              <a:path h="1001629" w="912393">
                <a:moveTo>
                  <a:pt x="0" y="0"/>
                </a:moveTo>
                <a:lnTo>
                  <a:pt x="912393" y="0"/>
                </a:lnTo>
                <a:lnTo>
                  <a:pt x="912393" y="1001630"/>
                </a:lnTo>
                <a:lnTo>
                  <a:pt x="0" y="1001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80832" y="1190625"/>
            <a:ext cx="843119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Why Now?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84894" y="1070955"/>
            <a:ext cx="2608906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143A4"/>
                </a:solidFill>
                <a:latin typeface="Canva Sans"/>
              </a:rPr>
              <a:t>Salford &amp; Co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00686" y="5641256"/>
            <a:ext cx="4346939" cy="107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233">
                <a:solidFill>
                  <a:srgbClr val="FFFFFF"/>
                </a:solidFill>
                <a:latin typeface="Canva Sans"/>
              </a:rPr>
              <a:t>Growing Digital Dependency: With increasing reliance on digital transactions for everyday needs, there's a pressing demand for versatile payment solutions that cater to diverse user preferences and situations.</a:t>
            </a:r>
          </a:p>
          <a:p>
            <a:pPr algn="ctr">
              <a:lnSpc>
                <a:spcPts val="1726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7060885" y="5312734"/>
            <a:ext cx="4424952" cy="120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"/>
              </a:lnSpc>
            </a:pPr>
            <a:r>
              <a:rPr lang="en-US" sz="1144">
                <a:solidFill>
                  <a:srgbClr val="FFFFFF"/>
                </a:solidFill>
                <a:latin typeface="Canva Sans"/>
              </a:rPr>
              <a:t>Connectivity Challenges: Despite technological advancements, access to stable internet connectivity remains a challenge in many regions. Introducing offline payment options addresses this issue, ensuring inclusivity and accessibility for all users, regardless of their internet connection status.</a:t>
            </a:r>
          </a:p>
          <a:p>
            <a:pPr algn="ctr">
              <a:lnSpc>
                <a:spcPts val="1602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605251" y="3625235"/>
            <a:ext cx="1203083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060885" y="3625235"/>
            <a:ext cx="1203083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14437" y="5435774"/>
            <a:ext cx="372380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Without the right data at the right time, small business operators are essentially flying blind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19955" y="3625235"/>
            <a:ext cx="1203083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3269" y="4037588"/>
            <a:ext cx="7849800" cy="4174786"/>
            <a:chOff x="0" y="0"/>
            <a:chExt cx="2067437" cy="10995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7437" cy="1099532"/>
            </a:xfrm>
            <a:custGeom>
              <a:avLst/>
              <a:gdLst/>
              <a:ahLst/>
              <a:cxnLst/>
              <a:rect r="r" b="b" t="t" l="l"/>
              <a:pathLst>
                <a:path h="1099532" w="2067437">
                  <a:moveTo>
                    <a:pt x="50299" y="0"/>
                  </a:moveTo>
                  <a:lnTo>
                    <a:pt x="2017138" y="0"/>
                  </a:lnTo>
                  <a:cubicBezTo>
                    <a:pt x="2030478" y="0"/>
                    <a:pt x="2043272" y="5299"/>
                    <a:pt x="2052705" y="14732"/>
                  </a:cubicBezTo>
                  <a:cubicBezTo>
                    <a:pt x="2062138" y="24165"/>
                    <a:pt x="2067437" y="36959"/>
                    <a:pt x="2067437" y="50299"/>
                  </a:cubicBezTo>
                  <a:lnTo>
                    <a:pt x="2067437" y="1049233"/>
                  </a:lnTo>
                  <a:cubicBezTo>
                    <a:pt x="2067437" y="1077012"/>
                    <a:pt x="2044917" y="1099532"/>
                    <a:pt x="2017138" y="1099532"/>
                  </a:cubicBezTo>
                  <a:lnTo>
                    <a:pt x="50299" y="1099532"/>
                  </a:lnTo>
                  <a:cubicBezTo>
                    <a:pt x="36959" y="1099532"/>
                    <a:pt x="24165" y="1094233"/>
                    <a:pt x="14732" y="1084800"/>
                  </a:cubicBezTo>
                  <a:cubicBezTo>
                    <a:pt x="5299" y="1075367"/>
                    <a:pt x="0" y="1062573"/>
                    <a:pt x="0" y="1049233"/>
                  </a:cubicBezTo>
                  <a:lnTo>
                    <a:pt x="0" y="50299"/>
                  </a:lnTo>
                  <a:cubicBezTo>
                    <a:pt x="0" y="36959"/>
                    <a:pt x="5299" y="24165"/>
                    <a:pt x="14732" y="14732"/>
                  </a:cubicBezTo>
                  <a:cubicBezTo>
                    <a:pt x="24165" y="5299"/>
                    <a:pt x="36959" y="0"/>
                    <a:pt x="5029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7437" cy="11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00310" y="-1719786"/>
            <a:ext cx="7288306" cy="13726571"/>
            <a:chOff x="0" y="0"/>
            <a:chExt cx="1919554" cy="3615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9554" cy="3615229"/>
            </a:xfrm>
            <a:custGeom>
              <a:avLst/>
              <a:gdLst/>
              <a:ahLst/>
              <a:cxnLst/>
              <a:rect r="r" b="b" t="t" l="l"/>
              <a:pathLst>
                <a:path h="3615229" w="1919554">
                  <a:moveTo>
                    <a:pt x="0" y="0"/>
                  </a:moveTo>
                  <a:lnTo>
                    <a:pt x="1919554" y="0"/>
                  </a:lnTo>
                  <a:lnTo>
                    <a:pt x="1919554" y="3615229"/>
                  </a:lnTo>
                  <a:lnTo>
                    <a:pt x="0" y="3615229"/>
                  </a:lnTo>
                  <a:close/>
                </a:path>
              </a:pathLst>
            </a:custGeom>
            <a:solidFill>
              <a:srgbClr val="2E6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19554" cy="365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414339" y="3467843"/>
            <a:ext cx="1928536" cy="871133"/>
          </a:xfrm>
          <a:custGeom>
            <a:avLst/>
            <a:gdLst/>
            <a:ahLst/>
            <a:cxnLst/>
            <a:rect r="r" b="b" t="t" l="l"/>
            <a:pathLst>
              <a:path h="871133" w="1928536">
                <a:moveTo>
                  <a:pt x="0" y="0"/>
                </a:moveTo>
                <a:lnTo>
                  <a:pt x="1928536" y="0"/>
                </a:lnTo>
                <a:lnTo>
                  <a:pt x="1928536" y="871133"/>
                </a:lnTo>
                <a:lnTo>
                  <a:pt x="0" y="87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34248" y="4441454"/>
            <a:ext cx="7427842" cy="247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016">
                <a:solidFill>
                  <a:srgbClr val="141D3A"/>
                </a:solidFill>
                <a:latin typeface="Canva Sans"/>
              </a:rPr>
              <a:t>The MVP will offer a multi-channel payment system supporting digital wallets, cards, and mobile gateways, alongside an offline USSD payment feature for users without internet access. It will also provide real-time account management with transaction alerts, balance updates, and detailed transaction history, ensuring efficient expense tracking for users.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23269" y="4489079"/>
            <a:ext cx="1467700" cy="420201"/>
            <a:chOff x="0" y="0"/>
            <a:chExt cx="386555" cy="110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6555" cy="110670"/>
            </a:xfrm>
            <a:custGeom>
              <a:avLst/>
              <a:gdLst/>
              <a:ahLst/>
              <a:cxnLst/>
              <a:rect r="r" b="b" t="t" l="l"/>
              <a:pathLst>
                <a:path h="110670" w="386555">
                  <a:moveTo>
                    <a:pt x="55335" y="0"/>
                  </a:moveTo>
                  <a:lnTo>
                    <a:pt x="331220" y="0"/>
                  </a:lnTo>
                  <a:cubicBezTo>
                    <a:pt x="361780" y="0"/>
                    <a:pt x="386555" y="24774"/>
                    <a:pt x="386555" y="55335"/>
                  </a:cubicBezTo>
                  <a:lnTo>
                    <a:pt x="386555" y="55335"/>
                  </a:lnTo>
                  <a:cubicBezTo>
                    <a:pt x="386555" y="85896"/>
                    <a:pt x="361780" y="110670"/>
                    <a:pt x="331220" y="110670"/>
                  </a:cubicBezTo>
                  <a:lnTo>
                    <a:pt x="55335" y="110670"/>
                  </a:lnTo>
                  <a:cubicBezTo>
                    <a:pt x="24774" y="110670"/>
                    <a:pt x="0" y="85896"/>
                    <a:pt x="0" y="55335"/>
                  </a:cubicBezTo>
                  <a:lnTo>
                    <a:pt x="0" y="55335"/>
                  </a:lnTo>
                  <a:cubicBezTo>
                    <a:pt x="0" y="24774"/>
                    <a:pt x="24774" y="0"/>
                    <a:pt x="55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86555" cy="14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4200" y="9008401"/>
            <a:ext cx="1596769" cy="499798"/>
            <a:chOff x="0" y="0"/>
            <a:chExt cx="420548" cy="1316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1023" t="0" r="15581" b="0"/>
          <a:stretch>
            <a:fillRect/>
          </a:stretch>
        </p:blipFill>
        <p:spPr>
          <a:xfrm flipH="false" flipV="false" rot="0">
            <a:off x="11978540" y="1111842"/>
            <a:ext cx="6162521" cy="8396358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280832" y="1190625"/>
            <a:ext cx="860463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141D3A"/>
                </a:solidFill>
                <a:latin typeface="Neue Machina Ultra-Bold"/>
              </a:rPr>
              <a:t>MVP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0191" y="9121459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92584" y="9121459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B1B4B7"/>
                </a:solidFill>
                <a:latin typeface="Canva Sans"/>
              </a:rPr>
              <a:t>/10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462615" y="3014901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64534" y="5927525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816" r="0" b="1816"/>
          <a:stretch>
            <a:fillRect/>
          </a:stretch>
        </p:blipFill>
        <p:spPr>
          <a:xfrm flipH="false" flipV="false" rot="0">
            <a:off x="1706861" y="1924845"/>
            <a:ext cx="15181933" cy="8229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27606" y="715170"/>
            <a:ext cx="146642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DEVELOPMENT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462615" y="3014901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64534" y="5927525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90774" y="2930104"/>
            <a:ext cx="3426506" cy="4114800"/>
          </a:xfrm>
          <a:custGeom>
            <a:avLst/>
            <a:gdLst/>
            <a:ahLst/>
            <a:cxnLst/>
            <a:rect r="r" b="b" t="t" l="l"/>
            <a:pathLst>
              <a:path h="4114800" w="3426506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1867" y="1190625"/>
            <a:ext cx="146642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2584" y="9121459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1143A4"/>
                </a:solidFill>
                <a:latin typeface="Canva Sans"/>
              </a:rPr>
              <a:t>/10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6026318"/>
            <a:ext cx="1598574" cy="1598574"/>
          </a:xfrm>
          <a:custGeom>
            <a:avLst/>
            <a:gdLst/>
            <a:ahLst/>
            <a:cxnLst/>
            <a:rect r="r" b="b" t="t" l="l"/>
            <a:pathLst>
              <a:path h="1598574" w="1598574">
                <a:moveTo>
                  <a:pt x="0" y="0"/>
                </a:moveTo>
                <a:lnTo>
                  <a:pt x="1598574" y="0"/>
                </a:lnTo>
                <a:lnTo>
                  <a:pt x="1598574" y="1598573"/>
                </a:lnTo>
                <a:lnTo>
                  <a:pt x="0" y="159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04374" y="4427744"/>
            <a:ext cx="1598574" cy="1598574"/>
          </a:xfrm>
          <a:custGeom>
            <a:avLst/>
            <a:gdLst/>
            <a:ahLst/>
            <a:cxnLst/>
            <a:rect r="r" b="b" t="t" l="l"/>
            <a:pathLst>
              <a:path h="1598574" w="1598574">
                <a:moveTo>
                  <a:pt x="0" y="0"/>
                </a:moveTo>
                <a:lnTo>
                  <a:pt x="1598574" y="0"/>
                </a:lnTo>
                <a:lnTo>
                  <a:pt x="1598574" y="1598574"/>
                </a:lnTo>
                <a:lnTo>
                  <a:pt x="0" y="159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5943" y="2443914"/>
            <a:ext cx="1768808" cy="2196037"/>
          </a:xfrm>
          <a:custGeom>
            <a:avLst/>
            <a:gdLst/>
            <a:ahLst/>
            <a:cxnLst/>
            <a:rect r="r" b="b" t="t" l="l"/>
            <a:pathLst>
              <a:path h="2196037" w="1768808">
                <a:moveTo>
                  <a:pt x="0" y="0"/>
                </a:moveTo>
                <a:lnTo>
                  <a:pt x="1768808" y="0"/>
                </a:lnTo>
                <a:lnTo>
                  <a:pt x="1768808" y="2196038"/>
                </a:lnTo>
                <a:lnTo>
                  <a:pt x="0" y="219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67086" y="2548156"/>
            <a:ext cx="1987555" cy="1987555"/>
          </a:xfrm>
          <a:custGeom>
            <a:avLst/>
            <a:gdLst/>
            <a:ahLst/>
            <a:cxnLst/>
            <a:rect r="r" b="b" t="t" l="l"/>
            <a:pathLst>
              <a:path h="1987555" w="1987555">
                <a:moveTo>
                  <a:pt x="0" y="0"/>
                </a:moveTo>
                <a:lnTo>
                  <a:pt x="1987555" y="0"/>
                </a:lnTo>
                <a:lnTo>
                  <a:pt x="1987555" y="1987555"/>
                </a:lnTo>
                <a:lnTo>
                  <a:pt x="0" y="1987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22953" y="2373368"/>
            <a:ext cx="2065643" cy="2054376"/>
          </a:xfrm>
          <a:custGeom>
            <a:avLst/>
            <a:gdLst/>
            <a:ahLst/>
            <a:cxnLst/>
            <a:rect r="r" b="b" t="t" l="l"/>
            <a:pathLst>
              <a:path h="2054376" w="2065643">
                <a:moveTo>
                  <a:pt x="0" y="0"/>
                </a:moveTo>
                <a:lnTo>
                  <a:pt x="2065643" y="0"/>
                </a:lnTo>
                <a:lnTo>
                  <a:pt x="2065643" y="2054376"/>
                </a:lnTo>
                <a:lnTo>
                  <a:pt x="0" y="2054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55521" y="2217007"/>
            <a:ext cx="1969445" cy="1969445"/>
          </a:xfrm>
          <a:custGeom>
            <a:avLst/>
            <a:gdLst/>
            <a:ahLst/>
            <a:cxnLst/>
            <a:rect r="r" b="b" t="t" l="l"/>
            <a:pathLst>
              <a:path h="1969445" w="1969445">
                <a:moveTo>
                  <a:pt x="0" y="0"/>
                </a:moveTo>
                <a:lnTo>
                  <a:pt x="1969446" y="0"/>
                </a:lnTo>
                <a:lnTo>
                  <a:pt x="1969446" y="1969445"/>
                </a:lnTo>
                <a:lnTo>
                  <a:pt x="0" y="1969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64892" y="6026318"/>
            <a:ext cx="2010196" cy="2010196"/>
          </a:xfrm>
          <a:custGeom>
            <a:avLst/>
            <a:gdLst/>
            <a:ahLst/>
            <a:cxnLst/>
            <a:rect r="r" b="b" t="t" l="l"/>
            <a:pathLst>
              <a:path h="2010196" w="2010196">
                <a:moveTo>
                  <a:pt x="0" y="0"/>
                </a:moveTo>
                <a:lnTo>
                  <a:pt x="2010196" y="0"/>
                </a:lnTo>
                <a:lnTo>
                  <a:pt x="2010196" y="2010196"/>
                </a:lnTo>
                <a:lnTo>
                  <a:pt x="0" y="2010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93655" y="6811492"/>
            <a:ext cx="2789858" cy="1863940"/>
          </a:xfrm>
          <a:custGeom>
            <a:avLst/>
            <a:gdLst/>
            <a:ahLst/>
            <a:cxnLst/>
            <a:rect r="r" b="b" t="t" l="l"/>
            <a:pathLst>
              <a:path h="1863940" w="2789858">
                <a:moveTo>
                  <a:pt x="0" y="0"/>
                </a:moveTo>
                <a:lnTo>
                  <a:pt x="2789859" y="0"/>
                </a:lnTo>
                <a:lnTo>
                  <a:pt x="2789859" y="1863940"/>
                </a:lnTo>
                <a:lnTo>
                  <a:pt x="0" y="1863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69895" y="705908"/>
            <a:ext cx="1350879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TECHNOLOGIES USED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200" y="4709592"/>
            <a:ext cx="3581766" cy="37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Canva Sans"/>
              </a:rPr>
              <a:t>Flutter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69981" y="4601852"/>
            <a:ext cx="3581766" cy="37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Canva Sans"/>
              </a:rPr>
              <a:t>Firebase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64892" y="4601852"/>
            <a:ext cx="3581766" cy="37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Canva Sans"/>
              </a:rPr>
              <a:t>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41958" y="4453152"/>
            <a:ext cx="3581766" cy="37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Canva Sans"/>
              </a:rPr>
              <a:t>Dart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24842" y="8299427"/>
            <a:ext cx="3581766" cy="37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Canva Sans"/>
              </a:rPr>
              <a:t>Postman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DAGGDvk0TrE</dc:identifier>
  <dcterms:modified xsi:type="dcterms:W3CDTF">2011-08-01T06:04:30Z</dcterms:modified>
  <cp:revision>1</cp:revision>
  <dc:title>Dark and Blue Company Pitch Deck Presentation</dc:title>
</cp:coreProperties>
</file>